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8" r:id="rId2"/>
    <p:sldId id="330" r:id="rId3"/>
    <p:sldId id="332" r:id="rId4"/>
    <p:sldId id="338" r:id="rId5"/>
    <p:sldId id="331" r:id="rId6"/>
    <p:sldId id="339" r:id="rId7"/>
    <p:sldId id="333" r:id="rId8"/>
    <p:sldId id="340" r:id="rId9"/>
    <p:sldId id="336" r:id="rId10"/>
    <p:sldId id="343" r:id="rId11"/>
    <p:sldId id="344" r:id="rId12"/>
    <p:sldId id="345" r:id="rId13"/>
    <p:sldId id="341" r:id="rId14"/>
    <p:sldId id="346" r:id="rId15"/>
    <p:sldId id="342" r:id="rId16"/>
    <p:sldId id="347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quark.com/2017/06/blockchain-developers-guide-use-cases.html" TargetMode="External"/><Relationship Id="rId2" Type="http://schemas.openxmlformats.org/officeDocument/2006/relationships/hyperlink" Target="https://www.infosecurity-magazine.com/next-gen-infosec/blockchain-cybersecu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bm.com/blogs/blockchain/2017/12/blockchain-security-what-keeps-your-transaction-data-safe/" TargetMode="External"/><Relationship Id="rId4" Type="http://schemas.openxmlformats.org/officeDocument/2006/relationships/hyperlink" Target="https://searchcompliance.techtarget.com/definition/smart-contrac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Blockchain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-Gayathree Iyer</a:t>
            </a:r>
          </a:p>
          <a:p>
            <a:r>
              <a:rPr lang="en-US" dirty="0"/>
              <a:t>			   </a:t>
            </a:r>
            <a:r>
              <a:rPr lang="en-US" sz="2400" dirty="0"/>
              <a:t>&amp;</a:t>
            </a:r>
          </a:p>
          <a:p>
            <a:r>
              <a:rPr lang="en-US" sz="2400" dirty="0"/>
              <a:t>		</a:t>
            </a:r>
            <a:r>
              <a:rPr lang="en-US" sz="2400"/>
              <a:t>	   Aishvwarya</a:t>
            </a:r>
            <a:r>
              <a:rPr lang="en-US" sz="2400" dirty="0"/>
              <a:t> Iyer</a:t>
            </a:r>
          </a:p>
          <a:p>
            <a:r>
              <a:rPr lang="en-US" dirty="0"/>
              <a:t>			</a:t>
            </a:r>
          </a:p>
        </p:txBody>
      </p:sp>
      <p:pic>
        <p:nvPicPr>
          <p:cNvPr id="5" name="Picture 4" descr="A black and blue text&#10;&#10;Description generated with high confidence">
            <a:extLst>
              <a:ext uri="{FF2B5EF4-FFF2-40B4-BE49-F238E27FC236}">
                <a16:creationId xmlns:a16="http://schemas.microsoft.com/office/drawing/2014/main" id="{26934056-BCF3-4FDB-9881-1ADFA969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77" y="359569"/>
            <a:ext cx="4153535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38F8-B0E6-4902-B2E1-D49FD54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E49-51FD-45E6-AD4E-DCF385664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724400"/>
          </a:xfrm>
        </p:spPr>
        <p:txBody>
          <a:bodyPr>
            <a:normAutofit/>
          </a:bodyPr>
          <a:lstStyle/>
          <a:p>
            <a:r>
              <a:rPr lang="en-US" dirty="0"/>
              <a:t>Also known as Crypto-contract</a:t>
            </a:r>
          </a:p>
          <a:p>
            <a:r>
              <a:rPr lang="en-US" dirty="0"/>
              <a:t>Computer program that directly controls the transfer of digital currencies or assets between parties under certain conditions. </a:t>
            </a:r>
          </a:p>
          <a:p>
            <a:r>
              <a:rPr lang="en-US" dirty="0"/>
              <a:t>Defines the rules and penalties around an agreement in the same way that a traditional contract does, but it can also automatically enforce those obligations. </a:t>
            </a:r>
          </a:p>
          <a:p>
            <a:r>
              <a:rPr lang="en-US" dirty="0"/>
              <a:t>It does this by taking in information as input, assigning value to that input through the rules set out in the contract, and executing the actions required by those contractual clauses. </a:t>
            </a:r>
          </a:p>
          <a:p>
            <a:r>
              <a:rPr lang="en-US" dirty="0"/>
              <a:t>Blockchain is ideal for storing smart contracts because of the technology's security and immutability.</a:t>
            </a:r>
          </a:p>
          <a:p>
            <a:endParaRPr lang="en-US" dirty="0"/>
          </a:p>
        </p:txBody>
      </p:sp>
      <p:pic>
        <p:nvPicPr>
          <p:cNvPr id="2052" name="Picture 4" descr="Image result for what is smart contract in blockchain">
            <a:extLst>
              <a:ext uri="{FF2B5EF4-FFF2-40B4-BE49-F238E27FC236}">
                <a16:creationId xmlns:a16="http://schemas.microsoft.com/office/drawing/2014/main" id="{4B454E41-6EFE-423A-8DE2-3881EA1A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7" y="152400"/>
            <a:ext cx="458152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6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CBCB-E70B-4102-A18A-4B3288B7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Blockchain prevents Double Spending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05410-5E00-4520-A896-96DB9B5E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21" y="2133600"/>
            <a:ext cx="3190875" cy="23907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757F9-294C-436B-A34C-DDE89350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812" y="1981200"/>
            <a:ext cx="7086600" cy="4876800"/>
          </a:xfrm>
        </p:spPr>
        <p:txBody>
          <a:bodyPr>
            <a:normAutofit/>
          </a:bodyPr>
          <a:lstStyle/>
          <a:p>
            <a:r>
              <a:rPr lang="en-US" dirty="0"/>
              <a:t>For every transaction, owner signs the transfer with his private cryptographic key. </a:t>
            </a:r>
          </a:p>
          <a:p>
            <a:r>
              <a:rPr lang="en-US" dirty="0"/>
              <a:t>Transferrer requires asset &amp; private key.</a:t>
            </a:r>
          </a:p>
          <a:p>
            <a:r>
              <a:rPr lang="en-US" dirty="0"/>
              <a:t>Blockchain checks validity of key and ownership of the asset.</a:t>
            </a:r>
          </a:p>
          <a:p>
            <a:r>
              <a:rPr lang="en-US" dirty="0"/>
              <a:t>Double Spending will be detected.</a:t>
            </a:r>
          </a:p>
        </p:txBody>
      </p:sp>
    </p:spTree>
    <p:extLst>
      <p:ext uri="{BB962C8B-B14F-4D97-AF65-F5344CB8AC3E}">
        <p14:creationId xmlns:p14="http://schemas.microsoft.com/office/powerpoint/2010/main" val="21946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CBCB-E70B-4102-A18A-4B3288B7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Blockchain ensures privacy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757F9-294C-436B-A34C-DDE893507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1676400"/>
          </a:xfrm>
        </p:spPr>
        <p:txBody>
          <a:bodyPr>
            <a:normAutofit/>
          </a:bodyPr>
          <a:lstStyle/>
          <a:p>
            <a:r>
              <a:rPr lang="en-US" dirty="0"/>
              <a:t>Personal data and Identifiers stored as hash value.</a:t>
            </a:r>
          </a:p>
          <a:p>
            <a:r>
              <a:rPr lang="en-US" dirty="0"/>
              <a:t>Provides anonymity and security. </a:t>
            </a:r>
          </a:p>
          <a:p>
            <a:r>
              <a:rPr lang="en-US" dirty="0"/>
              <a:t>Data is hashed to create a unique token.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13F41-BA80-43E7-A863-0D17021D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62" y="3657601"/>
            <a:ext cx="6896100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2FA3-F2EF-497F-A487-E53C93BD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69444-734D-441A-BB35-BDE1DFF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83" y="3700071"/>
            <a:ext cx="1038225" cy="93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BAD6C-288A-48BA-9A93-D29973D5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89" y="3665131"/>
            <a:ext cx="981075" cy="94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D12F8-DD70-4DFA-89F0-7E2ADCF1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12" y="2017774"/>
            <a:ext cx="2133600" cy="75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9D97B-1016-4C97-9917-583D5EB19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677" y="3005137"/>
            <a:ext cx="1990725" cy="84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43F8B4-FB92-435C-93A9-8228480A0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576" y="3921462"/>
            <a:ext cx="1847850" cy="790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0B47B0-7601-4A90-B66F-664900C2E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409" y="4969041"/>
            <a:ext cx="2076450" cy="847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C0DCC6-0722-4133-B4BC-4D0A0015C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389" y="1919258"/>
            <a:ext cx="2038350" cy="733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C7EA39-2518-419F-9E11-7FFE2B9773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797" y="1909320"/>
            <a:ext cx="1971675" cy="828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24232E-F5F5-4017-8D9D-7F81B9FEB6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2441" y="2711315"/>
            <a:ext cx="2028825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553799-63B3-424C-88EA-14A8FF0D30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716" y="3921462"/>
            <a:ext cx="2114550" cy="6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2FD387-1C60-4023-B9C0-73D221413F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6716" y="5079343"/>
            <a:ext cx="2066925" cy="628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6446-036C-445F-8437-FA61A09F89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8849" y="5828216"/>
            <a:ext cx="2076450" cy="800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BA945A-EE22-49BF-8855-1577176EFB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6514" y="5808752"/>
            <a:ext cx="2190750" cy="809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B33E97-A945-47B9-BD8C-56FE5340A9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8479" y="5828216"/>
            <a:ext cx="1962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ecurity of blockchain">
            <a:extLst>
              <a:ext uri="{FF2B5EF4-FFF2-40B4-BE49-F238E27FC236}">
                <a16:creationId xmlns:a16="http://schemas.microsoft.com/office/drawing/2014/main" id="{229CEBE0-4EDE-4C72-8E1D-DD5EA768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143000"/>
            <a:ext cx="10515600" cy="48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A960-E557-4437-955C-86AB38EC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2B9A-735A-4510-ABCA-2A09CB30E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https://www.infosecurity-magazine.com/next-gen-infosec/blockchain-cybersecurity/</a:t>
            </a:r>
            <a:endParaRPr lang="en-US" dirty="0"/>
          </a:p>
          <a:p>
            <a:r>
              <a:rPr lang="en-US" dirty="0">
                <a:hlinkClick r:id="rId3"/>
              </a:rPr>
              <a:t>https://www.techquark.com/2017/06/blockchain-developers-guide-use-cases.html</a:t>
            </a:r>
            <a:endParaRPr lang="en-US" dirty="0"/>
          </a:p>
          <a:p>
            <a:r>
              <a:rPr lang="en-US" dirty="0">
                <a:hlinkClick r:id="rId4"/>
              </a:rPr>
              <a:t>https://searchcompliance.techtarget.com/definition/smart-contract</a:t>
            </a:r>
            <a:endParaRPr lang="en-US" dirty="0"/>
          </a:p>
          <a:p>
            <a:r>
              <a:rPr lang="en-US">
                <a:hlinkClick r:id="rId5"/>
              </a:rPr>
              <a:t>https://www.ibm.com/blogs/blockchain/2017/12/blockchain-security-what-keeps-your-transaction-data-safe/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for your time and patience ! animated">
            <a:extLst>
              <a:ext uri="{FF2B5EF4-FFF2-40B4-BE49-F238E27FC236}">
                <a16:creationId xmlns:a16="http://schemas.microsoft.com/office/drawing/2014/main" id="{A48CD930-CF41-4BA0-81C0-0BF4AF69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533400"/>
            <a:ext cx="101346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Blockchain??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7EC27-C21F-43A5-A109-CDDCB5A68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Technology for keeping records of transactions using cryptography and distributed (peer-to-peer) systems. </a:t>
            </a:r>
          </a:p>
          <a:p>
            <a:endParaRPr lang="en-US" dirty="0"/>
          </a:p>
          <a:p>
            <a:r>
              <a:rPr lang="en-US" dirty="0"/>
              <a:t>Decentralized public database/ledger that can record transactions in a verifiable and permanent way in a trustless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C2353-B176-46BC-BC84-E154CAB4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12" y="4264025"/>
            <a:ext cx="5600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30E2-2A01-4F33-A709-59E25A89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1A7D4-5AB3-4A47-A197-5FF6AA88D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data structure. </a:t>
            </a:r>
          </a:p>
          <a:p>
            <a:r>
              <a:rPr lang="en-US" dirty="0"/>
              <a:t>Storage space for any data which is to be stored in a linear form. </a:t>
            </a:r>
          </a:p>
          <a:p>
            <a:r>
              <a:rPr lang="en-US" dirty="0"/>
              <a:t>In the Bitcoin world, a block contains more than 500 transactions on average. </a:t>
            </a:r>
          </a:p>
          <a:p>
            <a:r>
              <a:rPr lang="en-US" dirty="0"/>
              <a:t>Average size of a block -1MB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08006-64F9-455A-81D2-1023FD07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3733800"/>
            <a:ext cx="4876800" cy="28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E036-9073-4D02-B5C7-E6806999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Traditional Database vs Blockchain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CA013-7BE8-4146-8793-B70EE104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447" y="1981200"/>
            <a:ext cx="9257731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67F0-8EF9-4A34-8591-E851D3A6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Blockchain??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25F5539-1465-4656-8104-F01CDFDCB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12643"/>
            <a:ext cx="8686800" cy="66229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1FD8F-2089-4763-965A-4BDD48D2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485" y="2211457"/>
            <a:ext cx="1266825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C5C00-2810-4178-85D4-7C6C600FA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023" y="3500877"/>
            <a:ext cx="10477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1D509-48FC-42CA-BBB0-9622AF1E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062" y="4902735"/>
            <a:ext cx="923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C1D6-EE00-4171-96DF-3939822F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57809"/>
            <a:ext cx="9847952" cy="1242391"/>
          </a:xfrm>
        </p:spPr>
        <p:txBody>
          <a:bodyPr/>
          <a:lstStyle/>
          <a:p>
            <a:r>
              <a:rPr lang="en-US" dirty="0"/>
              <a:t>Time for an Example 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8BEAE-8F05-4213-B04C-04F6C573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812091"/>
            <a:ext cx="10980420" cy="495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9BF-592E-4BAC-9671-6EF772C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Security in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C4061-C15B-4ECE-A732-72915340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block is connected to all the blocks before and after it. </a:t>
            </a:r>
          </a:p>
          <a:p>
            <a:r>
              <a:rPr lang="en-US" dirty="0"/>
              <a:t>This makes it difficult to tamper with a single record.</a:t>
            </a:r>
          </a:p>
          <a:p>
            <a:r>
              <a:rPr lang="en-US" dirty="0"/>
              <a:t>The records on a blockchain are secured through cryptography.</a:t>
            </a:r>
          </a:p>
          <a:p>
            <a:r>
              <a:rPr lang="en-US" dirty="0"/>
              <a:t>Network participants have their own private keys that are assigned to the transactions they make and act as a personal digital signature. </a:t>
            </a:r>
          </a:p>
          <a:p>
            <a:r>
              <a:rPr lang="en-US" dirty="0"/>
              <a:t>If a record is altered, the signature will become invalid and the peer network will know right away that something has happened. </a:t>
            </a:r>
          </a:p>
          <a:p>
            <a:r>
              <a:rPr lang="en-US" dirty="0"/>
              <a:t>Early notification is crucial to preventing further damage.</a:t>
            </a:r>
          </a:p>
        </p:txBody>
      </p:sp>
    </p:spTree>
    <p:extLst>
      <p:ext uri="{BB962C8B-B14F-4D97-AF65-F5344CB8AC3E}">
        <p14:creationId xmlns:p14="http://schemas.microsoft.com/office/powerpoint/2010/main" val="32160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212A-4AA9-4468-BD72-BF3FAE15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 a block is tampered……..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5D2FF-83D9-4C17-90C6-6F14C557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828800"/>
            <a:ext cx="1069107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FB62-163D-4FD7-A237-A85C602F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Decentralized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8C60A-9670-443B-8DFE-DBD7F15B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Blockchain is designed in a way that the storage location or central authority doesn’t exist. </a:t>
            </a:r>
          </a:p>
          <a:p>
            <a:r>
              <a:rPr lang="en-US" dirty="0"/>
              <a:t>On the network, every user has a role to play in storing some or all the blockchain. </a:t>
            </a:r>
          </a:p>
          <a:p>
            <a:r>
              <a:rPr lang="en-US" dirty="0"/>
              <a:t>Everyone in the blockchain network is responsible for verifying the data that is shared and/or maintained to ensure existing data can’t be removed and false data can’t be added.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C499A-96CF-4B20-9D71-C923BED1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93089"/>
            <a:ext cx="2057400" cy="159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F7721-8DDC-4A35-A2BF-4B863BAB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820064"/>
            <a:ext cx="1857375" cy="17430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BCE647F-0771-4B2B-B25D-2B362D8F53AC}"/>
              </a:ext>
            </a:extLst>
          </p:cNvPr>
          <p:cNvSpPr/>
          <p:nvPr/>
        </p:nvSpPr>
        <p:spPr>
          <a:xfrm>
            <a:off x="5789612" y="5410200"/>
            <a:ext cx="1295400" cy="4572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</TotalTime>
  <Words>459</Words>
  <Application>Microsoft Office PowerPoint</Application>
  <PresentationFormat>Custom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Cambria</vt:lpstr>
      <vt:lpstr>Currency Symbols 16x9</vt:lpstr>
      <vt:lpstr>Blockchain Technology</vt:lpstr>
      <vt:lpstr>What is Blockchain??</vt:lpstr>
      <vt:lpstr>What is Block??</vt:lpstr>
      <vt:lpstr>Traditional Database vs Blockchain</vt:lpstr>
      <vt:lpstr>Why Blockchain??</vt:lpstr>
      <vt:lpstr>Time for an Example !!</vt:lpstr>
      <vt:lpstr>Security in Blockchain</vt:lpstr>
      <vt:lpstr>When a block is tampered……..</vt:lpstr>
      <vt:lpstr>Decentralized Storage</vt:lpstr>
      <vt:lpstr>Smart Contract</vt:lpstr>
      <vt:lpstr>How Blockchain prevents Double Spending ?</vt:lpstr>
      <vt:lpstr>How Blockchain ensures privacy ?</vt:lpstr>
      <vt:lpstr>Applications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Technology</dc:title>
  <dc:creator>Gayathree</dc:creator>
  <cp:lastModifiedBy>Gayathree</cp:lastModifiedBy>
  <cp:revision>34</cp:revision>
  <dcterms:created xsi:type="dcterms:W3CDTF">2018-04-01T15:15:16Z</dcterms:created>
  <dcterms:modified xsi:type="dcterms:W3CDTF">2018-04-22T16:06:10Z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